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0" r:id="rId1"/>
  </p:sldMasterIdLst>
  <p:notesMasterIdLst>
    <p:notesMasterId r:id="rId14"/>
  </p:notesMasterIdLst>
  <p:sldIdLst>
    <p:sldId id="256" r:id="rId2"/>
    <p:sldId id="259" r:id="rId3"/>
    <p:sldId id="262" r:id="rId4"/>
    <p:sldId id="321" r:id="rId5"/>
    <p:sldId id="325" r:id="rId6"/>
    <p:sldId id="295" r:id="rId7"/>
    <p:sldId id="322" r:id="rId8"/>
    <p:sldId id="267" r:id="rId9"/>
    <p:sldId id="324" r:id="rId10"/>
    <p:sldId id="326" r:id="rId11"/>
    <p:sldId id="327" r:id="rId12"/>
    <p:sldId id="315" r:id="rId13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5"/>
    </p:embeddedFont>
    <p:embeddedFont>
      <p:font typeface="Julius Sans One" panose="020B0604020202020204" charset="0"/>
      <p:regular r:id="rId16"/>
    </p:embeddedFont>
    <p:embeddedFont>
      <p:font typeface="Questrial" pitchFamily="2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F4D996"/>
    <a:srgbClr val="F1CE77"/>
    <a:srgbClr val="EBBB43"/>
    <a:srgbClr val="62362F"/>
    <a:srgbClr val="F1CF7B"/>
    <a:srgbClr val="EEC560"/>
    <a:srgbClr val="EBB93D"/>
    <a:srgbClr val="EBC2B1"/>
    <a:srgbClr val="B67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999E61-A4B4-4D3F-8471-EA1E2254C037}">
  <a:tblStyle styleId="{3B999E61-A4B4-4D3F-8471-EA1E2254C0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Estilo com Tema 1 - Destaqu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7292A2E-F333-43FB-9621-5CBBE7FDCDCB}" styleName="Estilo Claro 2 - Destaqu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Estilo Médio 2 - Destaqu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Estilo Médio 2 - Destaqu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712" autoAdjust="0"/>
  </p:normalViewPr>
  <p:slideViewPr>
    <p:cSldViewPr snapToGrid="0">
      <p:cViewPr varScale="1">
        <p:scale>
          <a:sx n="100" d="100"/>
          <a:sy n="100" d="100"/>
        </p:scale>
        <p:origin x="48" y="139"/>
      </p:cViewPr>
      <p:guideLst>
        <p:guide pos="4464"/>
        <p:guide orient="horz" pos="1620"/>
      </p:guideLst>
    </p:cSldViewPr>
  </p:slideViewPr>
  <p:outlineViewPr>
    <p:cViewPr>
      <p:scale>
        <a:sx n="33" d="100"/>
        <a:sy n="33" d="100"/>
      </p:scale>
      <p:origin x="0" y="-2408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7b02797fa4_2_1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7b02797fa4_2_1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1249ffc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1249ffc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42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b02797fa4_2_1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b02797fa4_2_1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a1249ffcf0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a1249ffcf0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0101;p143">
            <a:extLst>
              <a:ext uri="{FF2B5EF4-FFF2-40B4-BE49-F238E27FC236}">
                <a16:creationId xmlns:a16="http://schemas.microsoft.com/office/drawing/2014/main" id="{79F42766-53E2-0D29-2765-46D98742ED56}"/>
              </a:ext>
            </a:extLst>
          </p:cNvPr>
          <p:cNvGrpSpPr/>
          <p:nvPr userDrawn="1"/>
        </p:nvGrpSpPr>
        <p:grpSpPr>
          <a:xfrm>
            <a:off x="850176" y="184609"/>
            <a:ext cx="2438474" cy="4218166"/>
            <a:chOff x="2656082" y="2287427"/>
            <a:chExt cx="207582" cy="359594"/>
          </a:xfrm>
        </p:grpSpPr>
        <p:sp>
          <p:nvSpPr>
            <p:cNvPr id="3" name="Google Shape;10102;p143">
              <a:extLst>
                <a:ext uri="{FF2B5EF4-FFF2-40B4-BE49-F238E27FC236}">
                  <a16:creationId xmlns:a16="http://schemas.microsoft.com/office/drawing/2014/main" id="{776F7E58-5457-04D5-C2AB-7F7E42C41D8F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" name="Google Shape;10103;p143">
              <a:extLst>
                <a:ext uri="{FF2B5EF4-FFF2-40B4-BE49-F238E27FC236}">
                  <a16:creationId xmlns:a16="http://schemas.microsoft.com/office/drawing/2014/main" id="{5AFC7781-9B09-031D-CD2E-C6545106077B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" name="Google Shape;10104;p143">
              <a:extLst>
                <a:ext uri="{FF2B5EF4-FFF2-40B4-BE49-F238E27FC236}">
                  <a16:creationId xmlns:a16="http://schemas.microsoft.com/office/drawing/2014/main" id="{5160F3F2-C6F9-3907-3253-E265992FF0F0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6" name="Google Shape;10105;p143">
              <a:extLst>
                <a:ext uri="{FF2B5EF4-FFF2-40B4-BE49-F238E27FC236}">
                  <a16:creationId xmlns:a16="http://schemas.microsoft.com/office/drawing/2014/main" id="{146C6028-9505-F9C4-8EB2-950F55C72232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0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">
    <p:bg>
      <p:bgPr>
        <a:solidFill>
          <a:schemeClr val="dk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44"/>
          <p:cNvSpPr/>
          <p:nvPr/>
        </p:nvSpPr>
        <p:spPr>
          <a:xfrm rot="10800000" flipH="1">
            <a:off x="-229775" y="-36025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4"/>
          <p:cNvSpPr/>
          <p:nvPr/>
        </p:nvSpPr>
        <p:spPr>
          <a:xfrm>
            <a:off x="6989900" y="34478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_AND_BODY_1">
    <p:bg>
      <p:bgPr>
        <a:solidFill>
          <a:schemeClr val="accent5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49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 rot="10800000">
            <a:off x="5515225" y="-18071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77109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bg>
      <p:bgPr>
        <a:solidFill>
          <a:schemeClr val="dk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6"/>
          <p:cNvSpPr/>
          <p:nvPr/>
        </p:nvSpPr>
        <p:spPr>
          <a:xfrm>
            <a:off x="4165600" y="2820426"/>
            <a:ext cx="8077200" cy="387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5" name="Google Shape;425;p56"/>
          <p:cNvSpPr/>
          <p:nvPr/>
        </p:nvSpPr>
        <p:spPr>
          <a:xfrm rot="10800000">
            <a:off x="-1006525" y="-294700"/>
            <a:ext cx="4029300" cy="1933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56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56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28" name="Google Shape;428;p56"/>
          <p:cNvSpPr txBox="1"/>
          <p:nvPr/>
        </p:nvSpPr>
        <p:spPr>
          <a:xfrm>
            <a:off x="2483550" y="3987010"/>
            <a:ext cx="4176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1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9" name="Google Shape;429;p56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5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2" name="Google Shape;432;p57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3" name="Google Shape;433;p57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57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5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8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35_1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59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59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9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9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59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59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ITLE_AND_TWO_COLUMNS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m texto, captura de ecrã, Tipo de letra, número&#10;&#10;Descrição gerada automaticamente">
            <a:extLst>
              <a:ext uri="{FF2B5EF4-FFF2-40B4-BE49-F238E27FC236}">
                <a16:creationId xmlns:a16="http://schemas.microsoft.com/office/drawing/2014/main" id="{B1789563-AC47-506E-1892-3E390C180E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80" t="17070" r="6591" b="8438"/>
          <a:stretch/>
        </p:blipFill>
        <p:spPr>
          <a:xfrm>
            <a:off x="1335505" y="993776"/>
            <a:ext cx="6472990" cy="3942458"/>
          </a:xfrm>
          <a:prstGeom prst="rect">
            <a:avLst/>
          </a:prstGeom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6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accent5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4796125" y="-217575"/>
            <a:ext cx="4347900" cy="561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13225" y="112016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713225" y="194326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842850" y="21946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_3_1_1">
    <p:bg>
      <p:bgPr>
        <a:solidFill>
          <a:srgbClr val="191919">
            <a:alpha val="0"/>
          </a:srgbClr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713225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713225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7004125" y="25297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 flipH="1">
            <a:off x="7194625" y="265355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2670358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3"/>
          </p:nvPr>
        </p:nvSpPr>
        <p:spPr>
          <a:xfrm>
            <a:off x="2670358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4"/>
          </p:nvPr>
        </p:nvSpPr>
        <p:spPr>
          <a:xfrm>
            <a:off x="4627491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5"/>
          </p:nvPr>
        </p:nvSpPr>
        <p:spPr>
          <a:xfrm>
            <a:off x="4627491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6"/>
          </p:nvPr>
        </p:nvSpPr>
        <p:spPr>
          <a:xfrm>
            <a:off x="6584624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7"/>
          </p:nvPr>
        </p:nvSpPr>
        <p:spPr>
          <a:xfrm>
            <a:off x="6584624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6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2419275" y="712798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/>
          <p:nvPr/>
        </p:nvSpPr>
        <p:spPr>
          <a:xfrm rot="10800000">
            <a:off x="-1956075" y="-76202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248" name="Google Shape;248;p34"/>
          <p:cNvCxnSpPr/>
          <p:nvPr/>
        </p:nvCxnSpPr>
        <p:spPr>
          <a:xfrm>
            <a:off x="-1375750" y="2424873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4"/>
          <p:cNvCxnSpPr/>
          <p:nvPr/>
        </p:nvCxnSpPr>
        <p:spPr>
          <a:xfrm>
            <a:off x="7838750" y="-62702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4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9_1"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043779" y="32046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ubTitle" idx="1"/>
          </p:nvPr>
        </p:nvSpPr>
        <p:spPr>
          <a:xfrm>
            <a:off x="1059229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idx="2"/>
          </p:nvPr>
        </p:nvSpPr>
        <p:spPr>
          <a:xfrm>
            <a:off x="2342317" y="17543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3"/>
          </p:nvPr>
        </p:nvSpPr>
        <p:spPr>
          <a:xfrm>
            <a:off x="2349967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title" idx="4"/>
          </p:nvPr>
        </p:nvSpPr>
        <p:spPr>
          <a:xfrm>
            <a:off x="3631360" y="32046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5"/>
          </p:nvPr>
        </p:nvSpPr>
        <p:spPr>
          <a:xfrm>
            <a:off x="3639010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title" idx="6"/>
          </p:nvPr>
        </p:nvSpPr>
        <p:spPr>
          <a:xfrm>
            <a:off x="4926083" y="17543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subTitle" idx="7"/>
          </p:nvPr>
        </p:nvSpPr>
        <p:spPr>
          <a:xfrm>
            <a:off x="4930583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title" idx="8"/>
          </p:nvPr>
        </p:nvSpPr>
        <p:spPr>
          <a:xfrm>
            <a:off x="6215127" y="32046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9"/>
          </p:nvPr>
        </p:nvSpPr>
        <p:spPr>
          <a:xfrm>
            <a:off x="6219627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title" idx="13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59" r:id="rId5"/>
    <p:sldLayoutId id="2147483664" r:id="rId6"/>
    <p:sldLayoutId id="2147483678" r:id="rId7"/>
    <p:sldLayoutId id="2147483680" r:id="rId8"/>
    <p:sldLayoutId id="2147483685" r:id="rId9"/>
    <p:sldLayoutId id="2147483690" r:id="rId10"/>
    <p:sldLayoutId id="2147483695" r:id="rId11"/>
    <p:sldLayoutId id="2147483702" r:id="rId12"/>
    <p:sldLayoutId id="2147483703" r:id="rId13"/>
    <p:sldLayoutId id="2147483704" r:id="rId14"/>
    <p:sldLayoutId id="2147483705" r:id="rId15"/>
  </p:sldLayoutIdLst>
  <p:transition spd="med"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7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Unity Mobile Game</a:t>
            </a:r>
            <a:endParaRPr dirty="0"/>
          </a:p>
        </p:txBody>
      </p:sp>
      <p:sp>
        <p:nvSpPr>
          <p:cNvPr id="464" name="Google Shape;464;p67"/>
          <p:cNvSpPr txBox="1">
            <a:spLocks noGrp="1"/>
          </p:cNvSpPr>
          <p:nvPr>
            <p:ph type="subTitle" idx="1"/>
          </p:nvPr>
        </p:nvSpPr>
        <p:spPr>
          <a:xfrm>
            <a:off x="6256020" y="4154374"/>
            <a:ext cx="1872430" cy="775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Students: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André Faria 47455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Sara Nobre 47504</a:t>
            </a:r>
            <a:endParaRPr dirty="0"/>
          </a:p>
        </p:txBody>
      </p:sp>
      <p:cxnSp>
        <p:nvCxnSpPr>
          <p:cNvPr id="465" name="Google Shape;465;p67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 descr="Uma imagem com texto, logótipo&#10;&#10;Descrição gerada automaticamente">
            <a:extLst>
              <a:ext uri="{FF2B5EF4-FFF2-40B4-BE49-F238E27FC236}">
                <a16:creationId xmlns:a16="http://schemas.microsoft.com/office/drawing/2014/main" id="{4C63CB46-2F04-4E4C-C680-412C62324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396" y="-88203"/>
            <a:ext cx="2133309" cy="1508400"/>
          </a:xfrm>
          <a:prstGeom prst="rect">
            <a:avLst/>
          </a:prstGeom>
        </p:spPr>
      </p:pic>
      <p:sp>
        <p:nvSpPr>
          <p:cNvPr id="10" name="Google Shape;464;p67">
            <a:extLst>
              <a:ext uri="{FF2B5EF4-FFF2-40B4-BE49-F238E27FC236}">
                <a16:creationId xmlns:a16="http://schemas.microsoft.com/office/drawing/2014/main" id="{611F66AF-1EFD-5D5C-01E6-3642B87720E4}"/>
              </a:ext>
            </a:extLst>
          </p:cNvPr>
          <p:cNvSpPr txBox="1">
            <a:spLocks/>
          </p:cNvSpPr>
          <p:nvPr/>
        </p:nvSpPr>
        <p:spPr>
          <a:xfrm>
            <a:off x="2245029" y="4154374"/>
            <a:ext cx="1606441" cy="6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indent="0" algn="l"/>
            <a:r>
              <a:rPr lang="pt-BR" dirty="0"/>
              <a:t>Advisor:</a:t>
            </a:r>
          </a:p>
          <a:p>
            <a:pPr marL="0" indent="0" algn="l"/>
            <a:r>
              <a:rPr lang="pt-BR" dirty="0"/>
              <a:t>Pedro Fazenda</a:t>
            </a:r>
          </a:p>
        </p:txBody>
      </p:sp>
      <p:sp>
        <p:nvSpPr>
          <p:cNvPr id="2" name="Google Shape;464;p67">
            <a:extLst>
              <a:ext uri="{FF2B5EF4-FFF2-40B4-BE49-F238E27FC236}">
                <a16:creationId xmlns:a16="http://schemas.microsoft.com/office/drawing/2014/main" id="{793F25C6-1511-267C-F995-0CDC8278D19F}"/>
              </a:ext>
            </a:extLst>
          </p:cNvPr>
          <p:cNvSpPr txBox="1">
            <a:spLocks/>
          </p:cNvSpPr>
          <p:nvPr/>
        </p:nvSpPr>
        <p:spPr>
          <a:xfrm>
            <a:off x="6256020" y="3646496"/>
            <a:ext cx="1872430" cy="30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indent="0"/>
            <a:r>
              <a:rPr lang="pt-BR" dirty="0"/>
              <a:t>Project nº 42</a:t>
            </a: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20BEA83-247C-7B15-0DC1-B20E84D1A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954" y="1109789"/>
            <a:ext cx="6194092" cy="3643584"/>
          </a:xfrm>
          <a:prstGeom prst="rect">
            <a:avLst/>
          </a:prstGeom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A3E7F3BB-5235-5B5B-0CEF-D18167B9A1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06301" y="279268"/>
            <a:ext cx="3416300" cy="528637"/>
          </a:xfrm>
        </p:spPr>
        <p:txBody>
          <a:bodyPr/>
          <a:lstStyle/>
          <a:p>
            <a:r>
              <a:rPr lang="en-US" dirty="0"/>
              <a:t>System Attributes</a:t>
            </a:r>
          </a:p>
        </p:txBody>
      </p: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0DDED308-75E4-C364-CC32-352E38B247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724876"/>
              </p:ext>
            </p:extLst>
          </p:nvPr>
        </p:nvGraphicFramePr>
        <p:xfrm>
          <a:off x="2858037" y="1702411"/>
          <a:ext cx="4158016" cy="24688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37176">
                  <a:extLst>
                    <a:ext uri="{9D8B030D-6E8A-4147-A177-3AD203B41FA5}">
                      <a16:colId xmlns:a16="http://schemas.microsoft.com/office/drawing/2014/main" val="1681547778"/>
                    </a:ext>
                  </a:extLst>
                </a:gridCol>
                <a:gridCol w="1792620">
                  <a:extLst>
                    <a:ext uri="{9D8B030D-6E8A-4147-A177-3AD203B41FA5}">
                      <a16:colId xmlns:a16="http://schemas.microsoft.com/office/drawing/2014/main" val="519148131"/>
                    </a:ext>
                  </a:extLst>
                </a:gridCol>
                <a:gridCol w="1128220">
                  <a:extLst>
                    <a:ext uri="{9D8B030D-6E8A-4147-A177-3AD203B41FA5}">
                      <a16:colId xmlns:a16="http://schemas.microsoft.com/office/drawing/2014/main" val="1040589824"/>
                    </a:ext>
                  </a:extLst>
                </a:gridCol>
              </a:tblGrid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Attributes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2362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Details / Restrictions (D / R)</a:t>
                      </a:r>
                    </a:p>
                  </a:txBody>
                  <a:tcP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362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362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282949"/>
                  </a:ext>
                </a:extLst>
              </a:tr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Platforms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– Unity, Mobile</a:t>
                      </a: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Mandatory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BBB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805386"/>
                  </a:ext>
                </a:extLst>
              </a:tr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Ease of use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4D9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– simplistic, intuitive</a:t>
                      </a:r>
                    </a:p>
                  </a:txBody>
                  <a:tcPr>
                    <a:solidFill>
                      <a:srgbClr val="F4D9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Mandatory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4D9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825423"/>
                  </a:ext>
                </a:extLst>
              </a:tr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Monetization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– Ads, paid currency</a:t>
                      </a:r>
                    </a:p>
                  </a:txBody>
                  <a:tcPr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Preferable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BBB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35577"/>
                  </a:ext>
                </a:extLst>
              </a:tr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Graphics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1CF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– 2D, Pixel art</a:t>
                      </a:r>
                    </a:p>
                  </a:txBody>
                  <a:tcPr>
                    <a:solidFill>
                      <a:srgbClr val="F1CF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Mandatory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1CF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47824"/>
                  </a:ext>
                </a:extLst>
              </a:tr>
              <a:tr h="292180">
                <a:tc>
                  <a:txBody>
                    <a:bodyPr/>
                    <a:lstStyle/>
                    <a:p>
                      <a:r>
                        <a:rPr lang="en-US" dirty="0"/>
                        <a:t>Controls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– Touch Controls</a:t>
                      </a:r>
                    </a:p>
                  </a:txBody>
                  <a:tcPr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BB4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Mandatory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BB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734360"/>
                  </a:ext>
                </a:extLst>
              </a:tr>
            </a:tbl>
          </a:graphicData>
        </a:graphic>
      </p:graphicFrame>
      <p:sp>
        <p:nvSpPr>
          <p:cNvPr id="7" name="Google Shape;531;p73">
            <a:extLst>
              <a:ext uri="{FF2B5EF4-FFF2-40B4-BE49-F238E27FC236}">
                <a16:creationId xmlns:a16="http://schemas.microsoft.com/office/drawing/2014/main" id="{126A4635-AAC8-9A3B-C152-6D714771B9CC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1592349818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17D97-E0F1-7253-EA14-3BFFE041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050" y="243131"/>
            <a:ext cx="7359900" cy="528600"/>
          </a:xfrm>
        </p:spPr>
        <p:txBody>
          <a:bodyPr/>
          <a:lstStyle/>
          <a:p>
            <a:r>
              <a:rPr lang="en-US" dirty="0"/>
              <a:t>Game</a:t>
            </a:r>
          </a:p>
        </p:txBody>
      </p:sp>
      <p:pic>
        <p:nvPicPr>
          <p:cNvPr id="3" name="2023-05-22 10-24-56">
            <a:hlinkClick r:id="" action="ppaction://media"/>
            <a:extLst>
              <a:ext uri="{FF2B5EF4-FFF2-40B4-BE49-F238E27FC236}">
                <a16:creationId xmlns:a16="http://schemas.microsoft.com/office/drawing/2014/main" id="{BC7428FD-E56D-A706-C918-1428193845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38" t="7887" r="2333" b="12385"/>
          <a:stretch/>
        </p:blipFill>
        <p:spPr>
          <a:xfrm>
            <a:off x="1097280" y="1097280"/>
            <a:ext cx="704088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904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26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1542" name="Google Shape;1542;p126"/>
          <p:cNvSpPr txBox="1">
            <a:spLocks noGrp="1"/>
          </p:cNvSpPr>
          <p:nvPr>
            <p:ph type="body" idx="1"/>
          </p:nvPr>
        </p:nvSpPr>
        <p:spPr>
          <a:xfrm>
            <a:off x="3069175" y="2544222"/>
            <a:ext cx="3007500" cy="959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5"/>
                </a:solidFill>
              </a:rPr>
              <a:t>André Faria</a:t>
            </a:r>
            <a:br>
              <a:rPr lang="pt-PT" dirty="0">
                <a:solidFill>
                  <a:schemeClr val="accent5"/>
                </a:solidFill>
              </a:rPr>
            </a:br>
            <a:r>
              <a:rPr lang="pt-PT" dirty="0">
                <a:solidFill>
                  <a:schemeClr val="accent5"/>
                </a:solidFill>
              </a:rPr>
              <a:t>A47455@alunos.isel.pt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800" dirty="0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5"/>
                </a:solidFill>
              </a:rPr>
              <a:t>Sara Nobre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5"/>
                </a:solidFill>
              </a:rPr>
              <a:t>A47504@alunos.isel.pt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543" name="Google Shape;1543;p126"/>
          <p:cNvSpPr txBox="1">
            <a:spLocks noGrp="1"/>
          </p:cNvSpPr>
          <p:nvPr>
            <p:ph type="subTitle" idx="2"/>
          </p:nvPr>
        </p:nvSpPr>
        <p:spPr>
          <a:xfrm>
            <a:off x="3069175" y="179740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Do you have any questions?</a:t>
            </a:r>
            <a:endParaRPr sz="1600" dirty="0">
              <a:solidFill>
                <a:schemeClr val="accent5"/>
              </a:solidFill>
            </a:endParaRPr>
          </a:p>
        </p:txBody>
      </p:sp>
      <p:pic>
        <p:nvPicPr>
          <p:cNvPr id="7" name="Imagem 6" descr="Uma imagem com texto, logótipo&#10;&#10;Descrição gerada automaticamente">
            <a:extLst>
              <a:ext uri="{FF2B5EF4-FFF2-40B4-BE49-F238E27FC236}">
                <a16:creationId xmlns:a16="http://schemas.microsoft.com/office/drawing/2014/main" id="{723FBCF7-A6B6-2775-C5AE-4D67F551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902" y="-137600"/>
            <a:ext cx="2292098" cy="162067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0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Table of contents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485" name="Google Shape;485;p70"/>
          <p:cNvSpPr txBox="1">
            <a:spLocks noGrp="1"/>
          </p:cNvSpPr>
          <p:nvPr>
            <p:ph type="subTitle" idx="1"/>
          </p:nvPr>
        </p:nvSpPr>
        <p:spPr>
          <a:xfrm>
            <a:off x="5690650" y="653929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 and target audience</a:t>
            </a:r>
            <a:endParaRPr dirty="0"/>
          </a:p>
        </p:txBody>
      </p:sp>
      <p:sp>
        <p:nvSpPr>
          <p:cNvPr id="486" name="Google Shape;486;p70"/>
          <p:cNvSpPr txBox="1">
            <a:spLocks noGrp="1"/>
          </p:cNvSpPr>
          <p:nvPr>
            <p:ph type="title" idx="5"/>
          </p:nvPr>
        </p:nvSpPr>
        <p:spPr>
          <a:xfrm>
            <a:off x="5690650" y="378384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 overview</a:t>
            </a:r>
            <a:endParaRPr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7" name="Google Shape;487;p70"/>
          <p:cNvSpPr txBox="1">
            <a:spLocks noGrp="1"/>
          </p:cNvSpPr>
          <p:nvPr>
            <p:ph type="title"/>
          </p:nvPr>
        </p:nvSpPr>
        <p:spPr>
          <a:xfrm>
            <a:off x="5690650" y="1136544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Gameplay</a:t>
            </a:r>
            <a:endParaRPr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8" name="Google Shape;488;p70"/>
          <p:cNvSpPr txBox="1">
            <a:spLocks noGrp="1"/>
          </p:cNvSpPr>
          <p:nvPr>
            <p:ph type="subTitle" idx="13"/>
          </p:nvPr>
        </p:nvSpPr>
        <p:spPr>
          <a:xfrm>
            <a:off x="5690650" y="1416017"/>
            <a:ext cx="2655828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Objectives and core gameplay</a:t>
            </a:r>
            <a:endParaRPr dirty="0"/>
          </a:p>
        </p:txBody>
      </p:sp>
      <p:sp>
        <p:nvSpPr>
          <p:cNvPr id="489" name="Google Shape;489;p70"/>
          <p:cNvSpPr txBox="1">
            <a:spLocks noGrp="1"/>
          </p:cNvSpPr>
          <p:nvPr>
            <p:ph type="title" idx="2"/>
          </p:nvPr>
        </p:nvSpPr>
        <p:spPr>
          <a:xfrm>
            <a:off x="4810771" y="498452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90" name="Google Shape;490;p70"/>
          <p:cNvSpPr txBox="1">
            <a:spLocks noGrp="1"/>
          </p:cNvSpPr>
          <p:nvPr>
            <p:ph type="title" idx="3"/>
          </p:nvPr>
        </p:nvSpPr>
        <p:spPr>
          <a:xfrm>
            <a:off x="4810771" y="1285309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91" name="Google Shape;491;p70"/>
          <p:cNvSpPr txBox="1">
            <a:spLocks noGrp="1"/>
          </p:cNvSpPr>
          <p:nvPr>
            <p:ph type="title" idx="6"/>
          </p:nvPr>
        </p:nvSpPr>
        <p:spPr>
          <a:xfrm>
            <a:off x="5690650" y="1895636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tools</a:t>
            </a:r>
            <a:endParaRPr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2" name="Google Shape;492;p70"/>
          <p:cNvSpPr txBox="1">
            <a:spLocks noGrp="1"/>
          </p:cNvSpPr>
          <p:nvPr>
            <p:ph type="subTitle" idx="9"/>
          </p:nvPr>
        </p:nvSpPr>
        <p:spPr>
          <a:xfrm>
            <a:off x="5690650" y="2180706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and platforms used</a:t>
            </a:r>
            <a:endParaRPr dirty="0"/>
          </a:p>
        </p:txBody>
      </p:sp>
      <p:sp>
        <p:nvSpPr>
          <p:cNvPr id="493" name="Google Shape;493;p70"/>
          <p:cNvSpPr txBox="1">
            <a:spLocks noGrp="1"/>
          </p:cNvSpPr>
          <p:nvPr>
            <p:ph type="title" idx="4"/>
          </p:nvPr>
        </p:nvSpPr>
        <p:spPr>
          <a:xfrm>
            <a:off x="5690650" y="26603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Inspiration</a:t>
            </a:r>
            <a:endParaRPr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4" name="Google Shape;494;p70"/>
          <p:cNvSpPr txBox="1">
            <a:spLocks noGrp="1"/>
          </p:cNvSpPr>
          <p:nvPr>
            <p:ph type="subTitle" idx="14"/>
          </p:nvPr>
        </p:nvSpPr>
        <p:spPr>
          <a:xfrm>
            <a:off x="5690650" y="29397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What inspired us to create it</a:t>
            </a:r>
            <a:endParaRPr dirty="0"/>
          </a:p>
        </p:txBody>
      </p:sp>
      <p:sp>
        <p:nvSpPr>
          <p:cNvPr id="495" name="Google Shape;495;p70"/>
          <p:cNvSpPr txBox="1">
            <a:spLocks noGrp="1"/>
          </p:cNvSpPr>
          <p:nvPr>
            <p:ph type="title" idx="7"/>
          </p:nvPr>
        </p:nvSpPr>
        <p:spPr>
          <a:xfrm>
            <a:off x="4810771" y="2015704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496" name="Google Shape;496;p70"/>
          <p:cNvSpPr txBox="1">
            <a:spLocks noGrp="1"/>
          </p:cNvSpPr>
          <p:nvPr>
            <p:ph type="title" idx="8"/>
          </p:nvPr>
        </p:nvSpPr>
        <p:spPr>
          <a:xfrm>
            <a:off x="4810771" y="27803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cxnSp>
        <p:nvCxnSpPr>
          <p:cNvPr id="497" name="Google Shape;497;p70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93;p70">
            <a:extLst>
              <a:ext uri="{FF2B5EF4-FFF2-40B4-BE49-F238E27FC236}">
                <a16:creationId xmlns:a16="http://schemas.microsoft.com/office/drawing/2014/main" id="{CA763502-0E50-6173-2DD5-9BCFB4EC0214}"/>
              </a:ext>
            </a:extLst>
          </p:cNvPr>
          <p:cNvSpPr txBox="1">
            <a:spLocks/>
          </p:cNvSpPr>
          <p:nvPr/>
        </p:nvSpPr>
        <p:spPr>
          <a:xfrm>
            <a:off x="5690650" y="3417563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pt-P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management</a:t>
            </a:r>
          </a:p>
        </p:txBody>
      </p:sp>
      <p:sp>
        <p:nvSpPr>
          <p:cNvPr id="3" name="Google Shape;494;p70">
            <a:extLst>
              <a:ext uri="{FF2B5EF4-FFF2-40B4-BE49-F238E27FC236}">
                <a16:creationId xmlns:a16="http://schemas.microsoft.com/office/drawing/2014/main" id="{E6B38D7E-E362-D4A3-5ED5-A5D55FB58393}"/>
              </a:ext>
            </a:extLst>
          </p:cNvPr>
          <p:cNvSpPr txBox="1">
            <a:spLocks/>
          </p:cNvSpPr>
          <p:nvPr/>
        </p:nvSpPr>
        <p:spPr>
          <a:xfrm>
            <a:off x="5690650" y="3697036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Gantt</a:t>
            </a:r>
            <a:r>
              <a:rPr lang="pt-PT" dirty="0"/>
              <a:t> </a:t>
            </a:r>
            <a:r>
              <a:rPr lang="en-US" dirty="0"/>
              <a:t>chart</a:t>
            </a:r>
          </a:p>
        </p:txBody>
      </p:sp>
      <p:sp>
        <p:nvSpPr>
          <p:cNvPr id="4" name="Google Shape;496;p70">
            <a:extLst>
              <a:ext uri="{FF2B5EF4-FFF2-40B4-BE49-F238E27FC236}">
                <a16:creationId xmlns:a16="http://schemas.microsoft.com/office/drawing/2014/main" id="{E1AC0529-4A06-C332-3CC2-CFC0A08E1B4F}"/>
              </a:ext>
            </a:extLst>
          </p:cNvPr>
          <p:cNvSpPr txBox="1">
            <a:spLocks/>
          </p:cNvSpPr>
          <p:nvPr/>
        </p:nvSpPr>
        <p:spPr>
          <a:xfrm>
            <a:off x="4810771" y="3537628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5" name="Google Shape;531;p73">
            <a:extLst>
              <a:ext uri="{FF2B5EF4-FFF2-40B4-BE49-F238E27FC236}">
                <a16:creationId xmlns:a16="http://schemas.microsoft.com/office/drawing/2014/main" id="{C58A78BD-98C9-F3A4-5AB9-DEF2C3B10886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2/11</a:t>
            </a:r>
          </a:p>
        </p:txBody>
      </p:sp>
      <p:sp>
        <p:nvSpPr>
          <p:cNvPr id="9" name="Google Shape;493;p70">
            <a:extLst>
              <a:ext uri="{FF2B5EF4-FFF2-40B4-BE49-F238E27FC236}">
                <a16:creationId xmlns:a16="http://schemas.microsoft.com/office/drawing/2014/main" id="{CA1BE3E3-2EAA-664B-FBA3-65A6AF9F6C55}"/>
              </a:ext>
            </a:extLst>
          </p:cNvPr>
          <p:cNvSpPr txBox="1">
            <a:spLocks/>
          </p:cNvSpPr>
          <p:nvPr/>
        </p:nvSpPr>
        <p:spPr>
          <a:xfrm>
            <a:off x="5690650" y="4171136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</a:p>
        </p:txBody>
      </p:sp>
      <p:sp>
        <p:nvSpPr>
          <p:cNvPr id="10" name="Google Shape;494;p70">
            <a:extLst>
              <a:ext uri="{FF2B5EF4-FFF2-40B4-BE49-F238E27FC236}">
                <a16:creationId xmlns:a16="http://schemas.microsoft.com/office/drawing/2014/main" id="{BC5976E5-A5E9-0928-C1FC-60E2B4119CAA}"/>
              </a:ext>
            </a:extLst>
          </p:cNvPr>
          <p:cNvSpPr txBox="1">
            <a:spLocks/>
          </p:cNvSpPr>
          <p:nvPr/>
        </p:nvSpPr>
        <p:spPr>
          <a:xfrm>
            <a:off x="5690650" y="4450609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Attributes and functions</a:t>
            </a:r>
          </a:p>
        </p:txBody>
      </p:sp>
      <p:sp>
        <p:nvSpPr>
          <p:cNvPr id="11" name="Google Shape;496;p70">
            <a:extLst>
              <a:ext uri="{FF2B5EF4-FFF2-40B4-BE49-F238E27FC236}">
                <a16:creationId xmlns:a16="http://schemas.microsoft.com/office/drawing/2014/main" id="{F817CA3E-132D-BFBF-85A7-3AC8B547772D}"/>
              </a:ext>
            </a:extLst>
          </p:cNvPr>
          <p:cNvSpPr txBox="1">
            <a:spLocks/>
          </p:cNvSpPr>
          <p:nvPr/>
        </p:nvSpPr>
        <p:spPr>
          <a:xfrm>
            <a:off x="4810771" y="4291201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8602ED19-D093-21C2-CE76-F591D1A4EC3A}"/>
              </a:ext>
            </a:extLst>
          </p:cNvPr>
          <p:cNvGrpSpPr/>
          <p:nvPr/>
        </p:nvGrpSpPr>
        <p:grpSpPr>
          <a:xfrm>
            <a:off x="5443679" y="444548"/>
            <a:ext cx="3106188" cy="4066145"/>
            <a:chOff x="5634400" y="747899"/>
            <a:chExt cx="3106188" cy="4066145"/>
          </a:xfrm>
        </p:grpSpPr>
        <p:sp>
          <p:nvSpPr>
            <p:cNvPr id="533" name="Google Shape;533;p73"/>
            <p:cNvSpPr/>
            <p:nvPr/>
          </p:nvSpPr>
          <p:spPr>
            <a:xfrm>
              <a:off x="5634400" y="747899"/>
              <a:ext cx="3106188" cy="4066145"/>
            </a:xfrm>
            <a:prstGeom prst="rect">
              <a:avLst/>
            </a:prstGeom>
            <a:solidFill>
              <a:schemeClr val="accent5">
                <a:lumMod val="50000"/>
                <a:alpha val="23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" name="Imagem 2" descr="Uma imagem com Website&#10;&#10;Descrição gerada automaticamente">
              <a:extLst>
                <a:ext uri="{FF2B5EF4-FFF2-40B4-BE49-F238E27FC236}">
                  <a16:creationId xmlns:a16="http://schemas.microsoft.com/office/drawing/2014/main" id="{91AF5F82-DB7D-E0F8-E70E-35B2A06DB6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97814" y="1322964"/>
              <a:ext cx="2955818" cy="2955818"/>
            </a:xfrm>
            <a:prstGeom prst="rect">
              <a:avLst/>
            </a:prstGeom>
          </p:spPr>
        </p:pic>
      </p:grpSp>
      <p:sp>
        <p:nvSpPr>
          <p:cNvPr id="530" name="Google Shape;530;p73"/>
          <p:cNvSpPr txBox="1">
            <a:spLocks noGrp="1"/>
          </p:cNvSpPr>
          <p:nvPr>
            <p:ph type="title"/>
          </p:nvPr>
        </p:nvSpPr>
        <p:spPr>
          <a:xfrm>
            <a:off x="713225" y="10973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overview</a:t>
            </a:r>
            <a:endParaRPr dirty="0"/>
          </a:p>
        </p:txBody>
      </p:sp>
      <p:sp>
        <p:nvSpPr>
          <p:cNvPr id="531" name="Google Shape;531;p73"/>
          <p:cNvSpPr txBox="1">
            <a:spLocks noGrp="1"/>
          </p:cNvSpPr>
          <p:nvPr>
            <p:ph type="subTitle" idx="1"/>
          </p:nvPr>
        </p:nvSpPr>
        <p:spPr>
          <a:xfrm>
            <a:off x="713225" y="1889920"/>
            <a:ext cx="3706376" cy="8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A </a:t>
            </a:r>
            <a:r>
              <a:rPr lang="en" u="sng" dirty="0">
                <a:latin typeface="Didact Gothic"/>
                <a:ea typeface="Didact Gothic"/>
                <a:cs typeface="Didact Gothic"/>
                <a:sym typeface="Didact Gothic"/>
              </a:rPr>
              <a:t>strategy turn-based</a:t>
            </a: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 rogue-like mobile game where the player progresses through the world utilizing </a:t>
            </a:r>
            <a:r>
              <a:rPr lang="en" u="sng" dirty="0">
                <a:latin typeface="Didact Gothic"/>
                <a:ea typeface="Didact Gothic"/>
                <a:cs typeface="Didact Gothic"/>
                <a:sym typeface="Didact Gothic"/>
              </a:rPr>
              <a:t>cards</a:t>
            </a: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 and receiving rewards.</a:t>
            </a:r>
          </a:p>
        </p:txBody>
      </p:sp>
      <p:cxnSp>
        <p:nvCxnSpPr>
          <p:cNvPr id="534" name="Google Shape;534;p73"/>
          <p:cNvCxnSpPr/>
          <p:nvPr/>
        </p:nvCxnSpPr>
        <p:spPr>
          <a:xfrm>
            <a:off x="814975" y="18251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531;p73">
            <a:extLst>
              <a:ext uri="{FF2B5EF4-FFF2-40B4-BE49-F238E27FC236}">
                <a16:creationId xmlns:a16="http://schemas.microsoft.com/office/drawing/2014/main" id="{ED950515-9440-E60F-ECEA-D49E479F7467}"/>
              </a:ext>
            </a:extLst>
          </p:cNvPr>
          <p:cNvSpPr txBox="1">
            <a:spLocks/>
          </p:cNvSpPr>
          <p:nvPr/>
        </p:nvSpPr>
        <p:spPr>
          <a:xfrm>
            <a:off x="713225" y="3069590"/>
            <a:ext cx="1598175" cy="8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66700" indent="-177800">
              <a:buFont typeface="Arial" panose="020B0604020202020204" pitchFamily="34" charset="0"/>
              <a:buChar char="•"/>
            </a:pPr>
            <a:r>
              <a:rPr lang="en" dirty="0"/>
              <a:t>Action</a:t>
            </a:r>
          </a:p>
          <a:p>
            <a:pPr marL="266700" indent="-177800">
              <a:buFont typeface="Arial" panose="020B0604020202020204" pitchFamily="34" charset="0"/>
              <a:buChar char="•"/>
            </a:pPr>
            <a:r>
              <a:rPr lang="en" dirty="0"/>
              <a:t>Turn based</a:t>
            </a:r>
          </a:p>
          <a:p>
            <a:pPr marL="266700" indent="-177800">
              <a:buFont typeface="Arial" panose="020B0604020202020204" pitchFamily="34" charset="0"/>
              <a:buChar char="•"/>
            </a:pPr>
            <a:r>
              <a:rPr lang="en" dirty="0"/>
              <a:t>Card battle</a:t>
            </a:r>
          </a:p>
        </p:txBody>
      </p:sp>
      <p:sp>
        <p:nvSpPr>
          <p:cNvPr id="9" name="Google Shape;531;p73">
            <a:extLst>
              <a:ext uri="{FF2B5EF4-FFF2-40B4-BE49-F238E27FC236}">
                <a16:creationId xmlns:a16="http://schemas.microsoft.com/office/drawing/2014/main" id="{20A10271-B2BD-E1F8-BD9C-60185051A5B2}"/>
              </a:ext>
            </a:extLst>
          </p:cNvPr>
          <p:cNvSpPr txBox="1">
            <a:spLocks/>
          </p:cNvSpPr>
          <p:nvPr/>
        </p:nvSpPr>
        <p:spPr>
          <a:xfrm>
            <a:off x="2147227" y="3069590"/>
            <a:ext cx="2273849" cy="8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66700" indent="-177800"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1pPr>
            <a:lvl2pPr marL="914400" indent="-317500">
              <a:lnSpc>
                <a:spcPct val="115000"/>
              </a:lnSpc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2pPr>
            <a:lvl3pPr marL="13716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3pPr>
            <a:lvl4pPr marL="18288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4pPr>
            <a:lvl5pPr marL="22860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5pPr>
            <a:lvl6pPr marL="27432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6pPr>
            <a:lvl7pPr marL="32004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7pPr>
            <a:lvl8pPr marL="3657600" indent="-317500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8pPr>
            <a:lvl9pPr marL="4114800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</a:defRPr>
            </a:lvl9pPr>
          </a:lstStyle>
          <a:p>
            <a:r>
              <a:rPr lang="en-US" dirty="0"/>
              <a:t>Rogue-like deck builder</a:t>
            </a:r>
            <a:endParaRPr lang="pt-PT" dirty="0"/>
          </a:p>
          <a:p>
            <a:r>
              <a:rPr lang="en-US" dirty="0"/>
              <a:t>Fantasy</a:t>
            </a:r>
            <a:endParaRPr lang="pt-PT" dirty="0"/>
          </a:p>
        </p:txBody>
      </p:sp>
      <p:sp>
        <p:nvSpPr>
          <p:cNvPr id="10" name="Google Shape;531;p73">
            <a:extLst>
              <a:ext uri="{FF2B5EF4-FFF2-40B4-BE49-F238E27FC236}">
                <a16:creationId xmlns:a16="http://schemas.microsoft.com/office/drawing/2014/main" id="{31C14CF3-5580-ADCC-E75B-D9AA1895B827}"/>
              </a:ext>
            </a:extLst>
          </p:cNvPr>
          <p:cNvSpPr txBox="1">
            <a:spLocks/>
          </p:cNvSpPr>
          <p:nvPr/>
        </p:nvSpPr>
        <p:spPr>
          <a:xfrm>
            <a:off x="713225" y="4069560"/>
            <a:ext cx="3968764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/>
            <a:r>
              <a:rPr lang="en" b="1" dirty="0"/>
              <a:t>Target audience:</a:t>
            </a:r>
          </a:p>
          <a:p>
            <a:pPr marL="88900" indent="0"/>
            <a:r>
              <a:rPr lang="en" dirty="0"/>
              <a:t>Age around 15-30 years old.</a:t>
            </a:r>
          </a:p>
          <a:p>
            <a:pPr marL="88900" indent="0"/>
            <a:r>
              <a:rPr lang="en" dirty="0"/>
              <a:t>Someone who uses mobile games to pass time.</a:t>
            </a:r>
          </a:p>
        </p:txBody>
      </p:sp>
      <p:sp>
        <p:nvSpPr>
          <p:cNvPr id="11" name="Google Shape;531;p73">
            <a:extLst>
              <a:ext uri="{FF2B5EF4-FFF2-40B4-BE49-F238E27FC236}">
                <a16:creationId xmlns:a16="http://schemas.microsoft.com/office/drawing/2014/main" id="{89632105-26DA-D312-84B8-9EE6B5F7137A}"/>
              </a:ext>
            </a:extLst>
          </p:cNvPr>
          <p:cNvSpPr txBox="1">
            <a:spLocks/>
          </p:cNvSpPr>
          <p:nvPr/>
        </p:nvSpPr>
        <p:spPr>
          <a:xfrm>
            <a:off x="814975" y="2821957"/>
            <a:ext cx="1069855" cy="30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" b="1" dirty="0"/>
              <a:t>Genres:</a:t>
            </a:r>
          </a:p>
        </p:txBody>
      </p:sp>
      <p:sp>
        <p:nvSpPr>
          <p:cNvPr id="4" name="Google Shape;531;p73">
            <a:extLst>
              <a:ext uri="{FF2B5EF4-FFF2-40B4-BE49-F238E27FC236}">
                <a16:creationId xmlns:a16="http://schemas.microsoft.com/office/drawing/2014/main" id="{6BDCC61B-0749-83A4-7601-D0E654B64F1E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>
                <a:solidFill>
                  <a:schemeClr val="accent5"/>
                </a:solidFill>
              </a:rPr>
              <a:t>3/11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0" grpId="0"/>
      <p:bldP spid="531" grpId="0" build="p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m píxel, Gráficos&#10;&#10;Descrição gerada automaticamente">
            <a:extLst>
              <a:ext uri="{FF2B5EF4-FFF2-40B4-BE49-F238E27FC236}">
                <a16:creationId xmlns:a16="http://schemas.microsoft.com/office/drawing/2014/main" id="{997116D6-2F8A-60CE-2E0D-F21B19A19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137" y="1732936"/>
            <a:ext cx="4547419" cy="3410564"/>
          </a:xfrm>
          <a:prstGeom prst="rect">
            <a:avLst/>
          </a:prstGeom>
        </p:spPr>
      </p:pic>
      <p:sp>
        <p:nvSpPr>
          <p:cNvPr id="2" name="Subtítulo 1">
            <a:extLst>
              <a:ext uri="{FF2B5EF4-FFF2-40B4-BE49-F238E27FC236}">
                <a16:creationId xmlns:a16="http://schemas.microsoft.com/office/drawing/2014/main" id="{666BE6A2-50CC-C5E4-95DE-7D3863E1F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699" y="1157659"/>
            <a:ext cx="3712602" cy="990600"/>
          </a:xfrm>
        </p:spPr>
        <p:txBody>
          <a:bodyPr/>
          <a:lstStyle/>
          <a:p>
            <a:pPr algn="l">
              <a:spcAft>
                <a:spcPts val="600"/>
              </a:spcAft>
            </a:pPr>
            <a:r>
              <a:rPr lang="en-US" u="sng" dirty="0"/>
              <a:t>Progress through rooms</a:t>
            </a:r>
            <a:r>
              <a:rPr lang="en-US" dirty="0"/>
              <a:t> and acquire upgrades 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Use those </a:t>
            </a:r>
            <a:r>
              <a:rPr lang="en-US" u="sng" dirty="0"/>
              <a:t>upgrades</a:t>
            </a:r>
            <a:r>
              <a:rPr lang="en-US" dirty="0"/>
              <a:t> to reach the final room and beat the stage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Proceed to the next world and repeat…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C7155BB-D083-B6FF-6C82-69DA08E2EC58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837600" y="441350"/>
            <a:ext cx="3100800" cy="528600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7" name="Google Shape;531;p73">
            <a:extLst>
              <a:ext uri="{FF2B5EF4-FFF2-40B4-BE49-F238E27FC236}">
                <a16:creationId xmlns:a16="http://schemas.microsoft.com/office/drawing/2014/main" id="{C58A6F2A-34D2-37F3-524B-A3A5078D1028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9140783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>
            <a:extLst>
              <a:ext uri="{FF2B5EF4-FFF2-40B4-BE49-F238E27FC236}">
                <a16:creationId xmlns:a16="http://schemas.microsoft.com/office/drawing/2014/main" id="{F41790DD-0313-B2A5-1397-5025843F7C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9467465">
            <a:off x="397888" y="889174"/>
            <a:ext cx="1351619" cy="1802158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78D0476C-4A85-407D-2740-65AAF135D1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20403967">
            <a:off x="1032706" y="516770"/>
            <a:ext cx="1351619" cy="1802158"/>
          </a:xfrm>
          <a:prstGeom prst="rect">
            <a:avLst/>
          </a:prstGeom>
        </p:spPr>
      </p:pic>
      <p:sp>
        <p:nvSpPr>
          <p:cNvPr id="12" name="Subtítulo 2">
            <a:extLst>
              <a:ext uri="{FF2B5EF4-FFF2-40B4-BE49-F238E27FC236}">
                <a16:creationId xmlns:a16="http://schemas.microsoft.com/office/drawing/2014/main" id="{0E491797-3569-B422-196A-EE7DC2064EA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647627" y="3473545"/>
            <a:ext cx="4214490" cy="990600"/>
          </a:xfrm>
        </p:spPr>
        <p:txBody>
          <a:bodyPr/>
          <a:lstStyle/>
          <a:p>
            <a:pPr algn="l">
              <a:spcAft>
                <a:spcPts val="600"/>
              </a:spcAft>
            </a:pPr>
            <a:r>
              <a:rPr lang="en-US" dirty="0"/>
              <a:t>Choose a path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Turn-based with a set </a:t>
            </a:r>
            <a:r>
              <a:rPr lang="en-US" u="sng" dirty="0"/>
              <a:t>energy limit 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Use </a:t>
            </a:r>
            <a:r>
              <a:rPr lang="en-US" u="sng" dirty="0"/>
              <a:t>cards to attack</a:t>
            </a:r>
            <a:r>
              <a:rPr lang="en-US" dirty="0"/>
              <a:t> and defeat enemies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Acquire upgrades that help in the next fights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Difficulty increases as player progresses</a:t>
            </a:r>
          </a:p>
        </p:txBody>
      </p:sp>
      <p:sp>
        <p:nvSpPr>
          <p:cNvPr id="13" name="Título 3">
            <a:extLst>
              <a:ext uri="{FF2B5EF4-FFF2-40B4-BE49-F238E27FC236}">
                <a16:creationId xmlns:a16="http://schemas.microsoft.com/office/drawing/2014/main" id="{7017069C-9D02-6193-568C-71117ABC1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761" y="2759650"/>
            <a:ext cx="3568223" cy="528600"/>
          </a:xfrm>
        </p:spPr>
        <p:txBody>
          <a:bodyPr/>
          <a:lstStyle/>
          <a:p>
            <a:r>
              <a:rPr lang="pt-PT" dirty="0"/>
              <a:t>Core </a:t>
            </a:r>
            <a:r>
              <a:rPr lang="en-US" dirty="0"/>
              <a:t>gameplay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41551FA-A54E-F379-F930-6610A83DBF9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08516" y="376189"/>
            <a:ext cx="1351619" cy="1802158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4EC56C6F-2824-BC07-C252-5B90370A911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rot="967889">
            <a:off x="2420832" y="466412"/>
            <a:ext cx="1351619" cy="1802158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0A543F-3F0D-DC66-78A0-4BDA2BE83D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rot="1965321">
            <a:off x="3114732" y="735125"/>
            <a:ext cx="1351619" cy="1802158"/>
          </a:xfrm>
          <a:prstGeom prst="rect">
            <a:avLst/>
          </a:prstGeom>
        </p:spPr>
      </p:pic>
      <p:sp>
        <p:nvSpPr>
          <p:cNvPr id="2" name="Google Shape;531;p73">
            <a:extLst>
              <a:ext uri="{FF2B5EF4-FFF2-40B4-BE49-F238E27FC236}">
                <a16:creationId xmlns:a16="http://schemas.microsoft.com/office/drawing/2014/main" id="{C9C938F6-1103-05BF-9257-ECA48C507C21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3509658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995;p106">
            <a:extLst>
              <a:ext uri="{FF2B5EF4-FFF2-40B4-BE49-F238E27FC236}">
                <a16:creationId xmlns:a16="http://schemas.microsoft.com/office/drawing/2014/main" id="{ED269316-26B1-91A0-E3C8-EAC721364FC0}"/>
              </a:ext>
            </a:extLst>
          </p:cNvPr>
          <p:cNvSpPr/>
          <p:nvPr/>
        </p:nvSpPr>
        <p:spPr>
          <a:xfrm rot="10800000">
            <a:off x="5617362" y="2138217"/>
            <a:ext cx="1310100" cy="1125300"/>
          </a:xfrm>
          <a:prstGeom prst="triangle">
            <a:avLst>
              <a:gd name="adj" fmla="val 50000"/>
            </a:avLst>
          </a:prstGeom>
          <a:solidFill>
            <a:schemeClr val="accent1">
              <a:lumMod val="50000"/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106"/>
          <p:cNvSpPr/>
          <p:nvPr/>
        </p:nvSpPr>
        <p:spPr>
          <a:xfrm>
            <a:off x="3907614" y="2144576"/>
            <a:ext cx="1313700" cy="1128300"/>
          </a:xfrm>
          <a:prstGeom prst="triangle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106"/>
          <p:cNvSpPr/>
          <p:nvPr/>
        </p:nvSpPr>
        <p:spPr>
          <a:xfrm rot="10800000">
            <a:off x="2201466" y="2138217"/>
            <a:ext cx="1310100" cy="1125300"/>
          </a:xfrm>
          <a:prstGeom prst="triangle">
            <a:avLst>
              <a:gd name="adj" fmla="val 50000"/>
            </a:avLst>
          </a:prstGeom>
          <a:solidFill>
            <a:schemeClr val="accent1">
              <a:lumMod val="50000"/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0" name="Google Shape;980;p106"/>
          <p:cNvSpPr txBox="1">
            <a:spLocks noGrp="1"/>
          </p:cNvSpPr>
          <p:nvPr>
            <p:ph type="title"/>
          </p:nvPr>
        </p:nvSpPr>
        <p:spPr>
          <a:xfrm>
            <a:off x="402016" y="3349725"/>
            <a:ext cx="1497693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Unity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1" name="Google Shape;981;p106"/>
          <p:cNvSpPr txBox="1">
            <a:spLocks noGrp="1"/>
          </p:cNvSpPr>
          <p:nvPr>
            <p:ph type="subTitle" idx="1"/>
          </p:nvPr>
        </p:nvSpPr>
        <p:spPr>
          <a:xfrm>
            <a:off x="361816" y="3607847"/>
            <a:ext cx="1578092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Engine used to </a:t>
            </a:r>
            <a:r>
              <a:rPr lang="en" u="sng" dirty="0"/>
              <a:t>develop</a:t>
            </a:r>
            <a:r>
              <a:rPr lang="en" dirty="0"/>
              <a:t> the game</a:t>
            </a:r>
            <a:endParaRPr dirty="0"/>
          </a:p>
        </p:txBody>
      </p:sp>
      <p:sp>
        <p:nvSpPr>
          <p:cNvPr id="983" name="Google Shape;983;p106"/>
          <p:cNvSpPr txBox="1">
            <a:spLocks noGrp="1"/>
          </p:cNvSpPr>
          <p:nvPr>
            <p:ph type="title" idx="2"/>
          </p:nvPr>
        </p:nvSpPr>
        <p:spPr>
          <a:xfrm>
            <a:off x="2104688" y="3354410"/>
            <a:ext cx="1497694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Aseprite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4" name="Google Shape;984;p106"/>
          <p:cNvSpPr txBox="1">
            <a:spLocks noGrp="1"/>
          </p:cNvSpPr>
          <p:nvPr>
            <p:ph type="subTitle" idx="3"/>
          </p:nvPr>
        </p:nvSpPr>
        <p:spPr>
          <a:xfrm>
            <a:off x="2063834" y="3612532"/>
            <a:ext cx="1578092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used to </a:t>
            </a:r>
            <a:r>
              <a:rPr lang="en" u="sng" dirty="0"/>
              <a:t>draw</a:t>
            </a:r>
            <a:r>
              <a:rPr lang="en" dirty="0"/>
              <a:t> all the art</a:t>
            </a:r>
            <a:endParaRPr dirty="0"/>
          </a:p>
        </p:txBody>
      </p:sp>
      <p:sp>
        <p:nvSpPr>
          <p:cNvPr id="985" name="Google Shape;985;p106"/>
          <p:cNvSpPr txBox="1">
            <a:spLocks noGrp="1"/>
          </p:cNvSpPr>
          <p:nvPr>
            <p:ph type="title" idx="4"/>
          </p:nvPr>
        </p:nvSpPr>
        <p:spPr>
          <a:xfrm>
            <a:off x="5565074" y="3354410"/>
            <a:ext cx="1413553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Audacity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6" name="Google Shape;986;p106"/>
          <p:cNvSpPr txBox="1">
            <a:spLocks noGrp="1"/>
          </p:cNvSpPr>
          <p:nvPr>
            <p:ph type="subTitle" idx="5"/>
          </p:nvPr>
        </p:nvSpPr>
        <p:spPr>
          <a:xfrm>
            <a:off x="5529576" y="3612532"/>
            <a:ext cx="1484551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 used to </a:t>
            </a:r>
            <a:r>
              <a:rPr lang="en" u="sng" dirty="0"/>
              <a:t>record</a:t>
            </a:r>
            <a:r>
              <a:rPr lang="en" dirty="0"/>
              <a:t> sound effects and music.</a:t>
            </a:r>
            <a:endParaRPr dirty="0"/>
          </a:p>
        </p:txBody>
      </p:sp>
      <p:sp>
        <p:nvSpPr>
          <p:cNvPr id="990" name="Google Shape;990;p106"/>
          <p:cNvSpPr/>
          <p:nvPr/>
        </p:nvSpPr>
        <p:spPr>
          <a:xfrm>
            <a:off x="494162" y="2144683"/>
            <a:ext cx="1313400" cy="1128300"/>
          </a:xfrm>
          <a:prstGeom prst="triangle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998" name="Google Shape;998;p106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9" name="Google Shape;999;p106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Development tools</a:t>
            </a:r>
          </a:p>
        </p:txBody>
      </p:sp>
      <p:sp>
        <p:nvSpPr>
          <p:cNvPr id="7" name="Google Shape;983;p106">
            <a:extLst>
              <a:ext uri="{FF2B5EF4-FFF2-40B4-BE49-F238E27FC236}">
                <a16:creationId xmlns:a16="http://schemas.microsoft.com/office/drawing/2014/main" id="{E304AB9A-13E5-A695-5848-AF6D18D68B89}"/>
              </a:ext>
            </a:extLst>
          </p:cNvPr>
          <p:cNvSpPr txBox="1">
            <a:spLocks/>
          </p:cNvSpPr>
          <p:nvPr/>
        </p:nvSpPr>
        <p:spPr>
          <a:xfrm>
            <a:off x="3813185" y="3345453"/>
            <a:ext cx="1497694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pt-P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Figma</a:t>
            </a:r>
            <a:endParaRPr lang="pt-P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Google Shape;984;p106">
            <a:extLst>
              <a:ext uri="{FF2B5EF4-FFF2-40B4-BE49-F238E27FC236}">
                <a16:creationId xmlns:a16="http://schemas.microsoft.com/office/drawing/2014/main" id="{410633E3-D3F7-3BF2-FB89-1ABD2E31BB15}"/>
              </a:ext>
            </a:extLst>
          </p:cNvPr>
          <p:cNvSpPr txBox="1">
            <a:spLocks/>
          </p:cNvSpPr>
          <p:nvPr/>
        </p:nvSpPr>
        <p:spPr>
          <a:xfrm>
            <a:off x="3772331" y="3603575"/>
            <a:ext cx="1578092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dirty="0"/>
              <a:t>Editor used to </a:t>
            </a:r>
            <a:r>
              <a:rPr lang="en-US" u="sng" dirty="0"/>
              <a:t>create</a:t>
            </a:r>
            <a:r>
              <a:rPr lang="en-US" dirty="0"/>
              <a:t> diagrams</a:t>
            </a:r>
          </a:p>
        </p:txBody>
      </p:sp>
      <p:sp>
        <p:nvSpPr>
          <p:cNvPr id="11" name="Google Shape;985;p106">
            <a:extLst>
              <a:ext uri="{FF2B5EF4-FFF2-40B4-BE49-F238E27FC236}">
                <a16:creationId xmlns:a16="http://schemas.microsoft.com/office/drawing/2014/main" id="{C83F15C8-4841-7C04-999F-35CE52ABFC0F}"/>
              </a:ext>
            </a:extLst>
          </p:cNvPr>
          <p:cNvSpPr txBox="1">
            <a:spLocks/>
          </p:cNvSpPr>
          <p:nvPr/>
        </p:nvSpPr>
        <p:spPr>
          <a:xfrm>
            <a:off x="7127615" y="3354410"/>
            <a:ext cx="1726037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pt-P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Google play</a:t>
            </a:r>
          </a:p>
        </p:txBody>
      </p:sp>
      <p:sp>
        <p:nvSpPr>
          <p:cNvPr id="12" name="Google Shape;986;p106">
            <a:extLst>
              <a:ext uri="{FF2B5EF4-FFF2-40B4-BE49-F238E27FC236}">
                <a16:creationId xmlns:a16="http://schemas.microsoft.com/office/drawing/2014/main" id="{DB6B5E59-F7B3-FA0F-6867-A5C9B4470D94}"/>
              </a:ext>
            </a:extLst>
          </p:cNvPr>
          <p:cNvSpPr txBox="1">
            <a:spLocks/>
          </p:cNvSpPr>
          <p:nvPr/>
        </p:nvSpPr>
        <p:spPr>
          <a:xfrm>
            <a:off x="7201587" y="3635014"/>
            <a:ext cx="1578092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lvl="0" indent="0"/>
            <a:r>
              <a:rPr lang="en-US" dirty="0"/>
              <a:t>Platform used to </a:t>
            </a:r>
            <a:r>
              <a:rPr lang="en-US" u="sng" dirty="0"/>
              <a:t>release</a:t>
            </a:r>
            <a:r>
              <a:rPr lang="en-US" dirty="0"/>
              <a:t> the game</a:t>
            </a:r>
          </a:p>
        </p:txBody>
      </p:sp>
      <p:sp>
        <p:nvSpPr>
          <p:cNvPr id="15" name="Google Shape;993;p106">
            <a:extLst>
              <a:ext uri="{FF2B5EF4-FFF2-40B4-BE49-F238E27FC236}">
                <a16:creationId xmlns:a16="http://schemas.microsoft.com/office/drawing/2014/main" id="{1CB1DE56-495C-562E-235E-160B5504087C}"/>
              </a:ext>
            </a:extLst>
          </p:cNvPr>
          <p:cNvSpPr/>
          <p:nvPr/>
        </p:nvSpPr>
        <p:spPr>
          <a:xfrm>
            <a:off x="7333783" y="2144576"/>
            <a:ext cx="1313700" cy="1128300"/>
          </a:xfrm>
          <a:prstGeom prst="triangle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Imagem 23" descr="Uma imagem com texto, sinalizar, esguro&#10;&#10;Descrição gerada automaticamente">
            <a:extLst>
              <a:ext uri="{FF2B5EF4-FFF2-40B4-BE49-F238E27FC236}">
                <a16:creationId xmlns:a16="http://schemas.microsoft.com/office/drawing/2014/main" id="{B85C3098-3206-7DA0-F471-B53208479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69" y="2571750"/>
            <a:ext cx="604696" cy="621325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0A0DD601-CBB6-30A5-F4C5-CF8E15E78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453" y="2220203"/>
            <a:ext cx="561757" cy="561757"/>
          </a:xfrm>
          <a:prstGeom prst="rect">
            <a:avLst/>
          </a:prstGeom>
        </p:spPr>
      </p:pic>
      <p:pic>
        <p:nvPicPr>
          <p:cNvPr id="28" name="Imagem 27" descr="Uma imagem com gráfico&#10;&#10;Descrição gerada automaticamente">
            <a:extLst>
              <a:ext uri="{FF2B5EF4-FFF2-40B4-BE49-F238E27FC236}">
                <a16:creationId xmlns:a16="http://schemas.microsoft.com/office/drawing/2014/main" id="{126CF68E-C9D3-5E7F-3E9E-3DF827409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5964" y="2556846"/>
            <a:ext cx="443672" cy="665322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996DB1C9-62B0-7BC7-2399-7026571B4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3143" y="2653823"/>
            <a:ext cx="533970" cy="533970"/>
          </a:xfrm>
          <a:prstGeom prst="rect">
            <a:avLst/>
          </a:prstGeom>
        </p:spPr>
      </p:pic>
      <p:pic>
        <p:nvPicPr>
          <p:cNvPr id="4" name="Imagem 3" descr="Uma imagem com Saturação de cores&#10;&#10;Descrição gerada automaticamente">
            <a:extLst>
              <a:ext uri="{FF2B5EF4-FFF2-40B4-BE49-F238E27FC236}">
                <a16:creationId xmlns:a16="http://schemas.microsoft.com/office/drawing/2014/main" id="{6DEB6D8C-9052-A8B3-D1EF-7E049D3EF9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9922" y="2353239"/>
            <a:ext cx="695253" cy="695253"/>
          </a:xfrm>
          <a:prstGeom prst="rect">
            <a:avLst/>
          </a:prstGeom>
        </p:spPr>
      </p:pic>
      <p:sp>
        <p:nvSpPr>
          <p:cNvPr id="3" name="Google Shape;531;p73">
            <a:extLst>
              <a:ext uri="{FF2B5EF4-FFF2-40B4-BE49-F238E27FC236}">
                <a16:creationId xmlns:a16="http://schemas.microsoft.com/office/drawing/2014/main" id="{1D02783A-9F45-74B4-6720-36F4C34CF819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>
                <a:solidFill>
                  <a:schemeClr val="accent5"/>
                </a:solidFill>
              </a:rPr>
              <a:t>6/11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caling Celeste Mountain II">
            <a:extLst>
              <a:ext uri="{FF2B5EF4-FFF2-40B4-BE49-F238E27FC236}">
                <a16:creationId xmlns:a16="http://schemas.microsoft.com/office/drawing/2014/main" id="{B2AEE649-8024-7386-2777-121F5362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26" y="2488923"/>
            <a:ext cx="3603602" cy="202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ronclad | Slay the Spire Wiki | Fandom">
            <a:extLst>
              <a:ext uri="{FF2B5EF4-FFF2-40B4-BE49-F238E27FC236}">
                <a16:creationId xmlns:a16="http://schemas.microsoft.com/office/drawing/2014/main" id="{EB2B94C4-AFAC-6304-949F-954067DB9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874" y="2481539"/>
            <a:ext cx="3603600" cy="202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80;p106">
            <a:extLst>
              <a:ext uri="{FF2B5EF4-FFF2-40B4-BE49-F238E27FC236}">
                <a16:creationId xmlns:a16="http://schemas.microsoft.com/office/drawing/2014/main" id="{AA0DA3F2-9A94-C3BE-20F0-CFC5E7FBCF5F}"/>
              </a:ext>
            </a:extLst>
          </p:cNvPr>
          <p:cNvSpPr txBox="1">
            <a:spLocks/>
          </p:cNvSpPr>
          <p:nvPr/>
        </p:nvSpPr>
        <p:spPr>
          <a:xfrm>
            <a:off x="582527" y="1757012"/>
            <a:ext cx="3603602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pt-P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Celeste</a:t>
            </a:r>
          </a:p>
        </p:txBody>
      </p:sp>
      <p:sp>
        <p:nvSpPr>
          <p:cNvPr id="3" name="Google Shape;981;p106">
            <a:extLst>
              <a:ext uri="{FF2B5EF4-FFF2-40B4-BE49-F238E27FC236}">
                <a16:creationId xmlns:a16="http://schemas.microsoft.com/office/drawing/2014/main" id="{6BFDD9C8-7F4C-D37E-0800-A5E69C6B74A6}"/>
              </a:ext>
            </a:extLst>
          </p:cNvPr>
          <p:cNvSpPr txBox="1">
            <a:spLocks/>
          </p:cNvSpPr>
          <p:nvPr/>
        </p:nvSpPr>
        <p:spPr>
          <a:xfrm>
            <a:off x="582526" y="2041868"/>
            <a:ext cx="3603602" cy="441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Font typeface="Didact Gothic"/>
              <a:buNone/>
            </a:pPr>
            <a:r>
              <a:rPr lang="en-US" dirty="0"/>
              <a:t>Simple yet appealing pixel art</a:t>
            </a:r>
          </a:p>
        </p:txBody>
      </p:sp>
      <p:cxnSp>
        <p:nvCxnSpPr>
          <p:cNvPr id="4" name="Google Shape;998;p106">
            <a:extLst>
              <a:ext uri="{FF2B5EF4-FFF2-40B4-BE49-F238E27FC236}">
                <a16:creationId xmlns:a16="http://schemas.microsoft.com/office/drawing/2014/main" id="{9A633A87-D254-743A-F7FE-D87BF1BD832C}"/>
              </a:ext>
            </a:extLst>
          </p:cNvPr>
          <p:cNvCxnSpPr/>
          <p:nvPr/>
        </p:nvCxnSpPr>
        <p:spPr>
          <a:xfrm>
            <a:off x="4248450" y="1411373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999;p106">
            <a:extLst>
              <a:ext uri="{FF2B5EF4-FFF2-40B4-BE49-F238E27FC236}">
                <a16:creationId xmlns:a16="http://schemas.microsoft.com/office/drawing/2014/main" id="{24C07AC1-B119-5DCE-B5B8-482684F7F9A8}"/>
              </a:ext>
            </a:extLst>
          </p:cNvPr>
          <p:cNvSpPr txBox="1">
            <a:spLocks/>
          </p:cNvSpPr>
          <p:nvPr/>
        </p:nvSpPr>
        <p:spPr>
          <a:xfrm>
            <a:off x="1974300" y="772769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000" b="1" dirty="0">
                <a:solidFill>
                  <a:schemeClr val="dk1"/>
                </a:solidFill>
                <a:latin typeface="Julius Sans One"/>
                <a:sym typeface="Julius Sans One"/>
              </a:rPr>
              <a:t>Inspiration</a:t>
            </a:r>
            <a:endParaRPr lang="en-US" sz="3000" b="1" dirty="0">
              <a:solidFill>
                <a:schemeClr val="dk1"/>
              </a:solidFill>
              <a:latin typeface="Julius Sans One"/>
            </a:endParaRPr>
          </a:p>
        </p:txBody>
      </p:sp>
      <p:sp>
        <p:nvSpPr>
          <p:cNvPr id="14" name="Google Shape;980;p106">
            <a:extLst>
              <a:ext uri="{FF2B5EF4-FFF2-40B4-BE49-F238E27FC236}">
                <a16:creationId xmlns:a16="http://schemas.microsoft.com/office/drawing/2014/main" id="{E348364E-533F-316E-8917-AF4FFC08E75E}"/>
              </a:ext>
            </a:extLst>
          </p:cNvPr>
          <p:cNvSpPr txBox="1">
            <a:spLocks/>
          </p:cNvSpPr>
          <p:nvPr/>
        </p:nvSpPr>
        <p:spPr>
          <a:xfrm>
            <a:off x="4994910" y="1757012"/>
            <a:ext cx="352953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Slay the Spire</a:t>
            </a:r>
          </a:p>
        </p:txBody>
      </p:sp>
      <p:sp>
        <p:nvSpPr>
          <p:cNvPr id="15" name="Google Shape;981;p106">
            <a:extLst>
              <a:ext uri="{FF2B5EF4-FFF2-40B4-BE49-F238E27FC236}">
                <a16:creationId xmlns:a16="http://schemas.microsoft.com/office/drawing/2014/main" id="{CEE92CCD-6BEE-0BDA-AFAB-8BB1E52E05BF}"/>
              </a:ext>
            </a:extLst>
          </p:cNvPr>
          <p:cNvSpPr txBox="1">
            <a:spLocks/>
          </p:cNvSpPr>
          <p:nvPr/>
        </p:nvSpPr>
        <p:spPr>
          <a:xfrm>
            <a:off x="4994909" y="2041868"/>
            <a:ext cx="3529530" cy="441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lvl="0" indent="0">
              <a:buNone/>
            </a:pPr>
            <a:r>
              <a:rPr lang="en-US" dirty="0"/>
              <a:t>Turn-based deckbuilding gameplay</a:t>
            </a:r>
          </a:p>
        </p:txBody>
      </p:sp>
      <p:sp>
        <p:nvSpPr>
          <p:cNvPr id="8" name="Google Shape;531;p73">
            <a:extLst>
              <a:ext uri="{FF2B5EF4-FFF2-40B4-BE49-F238E27FC236}">
                <a16:creationId xmlns:a16="http://schemas.microsoft.com/office/drawing/2014/main" id="{D910FFC1-F0D1-C9D6-341C-9766359BBC93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403941048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AC14E38-A4AD-4215-545F-BAB3A670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050" y="233261"/>
            <a:ext cx="7359900" cy="528600"/>
          </a:xfrm>
        </p:spPr>
        <p:txBody>
          <a:bodyPr/>
          <a:lstStyle/>
          <a:p>
            <a:r>
              <a:rPr lang="en-US" dirty="0"/>
              <a:t>Gantt chart</a:t>
            </a:r>
            <a:endParaRPr lang="pt-PT" dirty="0"/>
          </a:p>
        </p:txBody>
      </p:sp>
      <p:sp>
        <p:nvSpPr>
          <p:cNvPr id="3" name="Google Shape;531;p73">
            <a:extLst>
              <a:ext uri="{FF2B5EF4-FFF2-40B4-BE49-F238E27FC236}">
                <a16:creationId xmlns:a16="http://schemas.microsoft.com/office/drawing/2014/main" id="{EAC6A330-D512-F2F1-5F9B-3340ED2D3645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>
                <a:solidFill>
                  <a:schemeClr val="accent6"/>
                </a:solidFill>
              </a:rPr>
              <a:t>8/11</a:t>
            </a: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576A9C-1C0E-96D5-9C40-CA6D25D5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Functions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6400C405-188F-CDF4-501D-26DDF4970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832595"/>
              </p:ext>
            </p:extLst>
          </p:nvPr>
        </p:nvGraphicFramePr>
        <p:xfrm>
          <a:off x="1021855" y="1371149"/>
          <a:ext cx="709364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898">
                  <a:extLst>
                    <a:ext uri="{9D8B030D-6E8A-4147-A177-3AD203B41FA5}">
                      <a16:colId xmlns:a16="http://schemas.microsoft.com/office/drawing/2014/main" val="418046561"/>
                    </a:ext>
                  </a:extLst>
                </a:gridCol>
                <a:gridCol w="4322452">
                  <a:extLst>
                    <a:ext uri="{9D8B030D-6E8A-4147-A177-3AD203B41FA5}">
                      <a16:colId xmlns:a16="http://schemas.microsoft.com/office/drawing/2014/main" val="1552109539"/>
                    </a:ext>
                  </a:extLst>
                </a:gridCol>
                <a:gridCol w="1466290">
                  <a:extLst>
                    <a:ext uri="{9D8B030D-6E8A-4147-A177-3AD203B41FA5}">
                      <a16:colId xmlns:a16="http://schemas.microsoft.com/office/drawing/2014/main" val="35613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Requirements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Function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Category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2566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game must have a tutorial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6098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player must be able to control his 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80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player must be able to select the level he wants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63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Loading visuals and data needs to be quick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82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game must have music and sound effects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593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R6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game must save the user’s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Invisible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8630267"/>
                  </a:ext>
                </a:extLst>
              </a:tr>
            </a:tbl>
          </a:graphicData>
        </a:graphic>
      </p:graphicFrame>
      <p:sp>
        <p:nvSpPr>
          <p:cNvPr id="4" name="Google Shape;531;p73">
            <a:extLst>
              <a:ext uri="{FF2B5EF4-FFF2-40B4-BE49-F238E27FC236}">
                <a16:creationId xmlns:a16="http://schemas.microsoft.com/office/drawing/2014/main" id="{6858B4FE-6B67-70A9-3027-BC017B8010BF}"/>
              </a:ext>
            </a:extLst>
          </p:cNvPr>
          <p:cNvSpPr txBox="1">
            <a:spLocks/>
          </p:cNvSpPr>
          <p:nvPr/>
        </p:nvSpPr>
        <p:spPr>
          <a:xfrm>
            <a:off x="7993856" y="4710914"/>
            <a:ext cx="890594" cy="43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88900" indent="0" algn="r"/>
            <a:r>
              <a:rPr lang="en" dirty="0"/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164972812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2679</TotalTime>
  <Words>376</Words>
  <Application>Microsoft Office PowerPoint</Application>
  <PresentationFormat>Apresentação no Ecrã (16:9)</PresentationFormat>
  <Paragraphs>121</Paragraphs>
  <Slides>12</Slides>
  <Notes>7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Questrial</vt:lpstr>
      <vt:lpstr>Julius Sans One</vt:lpstr>
      <vt:lpstr>Didact Gothic</vt:lpstr>
      <vt:lpstr>Arial</vt:lpstr>
      <vt:lpstr>Minimalist Grayscale Pitch Deck XL by Slidesgo</vt:lpstr>
      <vt:lpstr>Unity Mobile Game</vt:lpstr>
      <vt:lpstr>Table of contents</vt:lpstr>
      <vt:lpstr>Game overview</vt:lpstr>
      <vt:lpstr>Objectives</vt:lpstr>
      <vt:lpstr>Core gameplay</vt:lpstr>
      <vt:lpstr>Unity</vt:lpstr>
      <vt:lpstr>Apresentação do PowerPoint</vt:lpstr>
      <vt:lpstr>Gantt chart</vt:lpstr>
      <vt:lpstr>System Functions </vt:lpstr>
      <vt:lpstr>System Attributes</vt:lpstr>
      <vt:lpstr>Game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Mobile Game</dc:title>
  <dc:creator>GOD FARIA</dc:creator>
  <cp:lastModifiedBy>GOD FARIA</cp:lastModifiedBy>
  <cp:revision>24</cp:revision>
  <dcterms:modified xsi:type="dcterms:W3CDTF">2023-05-22T10:21:26Z</dcterms:modified>
</cp:coreProperties>
</file>